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0" r:id="rId1"/>
  </p:sldMasterIdLst>
  <p:notesMasterIdLst>
    <p:notesMasterId r:id="rId12"/>
  </p:notesMasterIdLst>
  <p:sldIdLst>
    <p:sldId id="256" r:id="rId2"/>
    <p:sldId id="281" r:id="rId3"/>
    <p:sldId id="258" r:id="rId4"/>
    <p:sldId id="265" r:id="rId5"/>
    <p:sldId id="282" r:id="rId6"/>
    <p:sldId id="261" r:id="rId7"/>
    <p:sldId id="262" r:id="rId8"/>
    <p:sldId id="283" r:id="rId9"/>
    <p:sldId id="284" r:id="rId10"/>
    <p:sldId id="278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0000"/>
    <a:srgbClr val="EE080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60" autoAdjust="0"/>
  </p:normalViewPr>
  <p:slideViewPr>
    <p:cSldViewPr>
      <p:cViewPr>
        <p:scale>
          <a:sx n="75" d="100"/>
          <a:sy n="75" d="100"/>
        </p:scale>
        <p:origin x="-1236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A847D82-0330-43F3-8EAA-DD421019353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4F7E4E-AA9D-4646-AAC4-DBF45C55EF07}" type="slidenum">
              <a:rPr lang="ru-RU"/>
              <a:pPr/>
              <a:t>1</a:t>
            </a:fld>
            <a:endParaRPr lang="ru-RU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Отчётная работа по </a:t>
            </a:r>
          </a:p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676A8-8ACA-4723-82A5-9DBFCC7594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03B6FE-9981-4E21-98E1-1FAA7E579F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769BA-DD78-442B-9400-296E67AEAA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431289-8C38-4D9F-8330-C47127819B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D46838-B225-4723-BEDB-2BD9F3523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1FF91A-12EF-4042-AC21-7D7EE8B372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B7C80A-CD0C-4795-A143-A95341BA0E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3AC050-35C2-4571-9856-783AA19CF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65E8C1-F1AB-4373-AB8E-9BF42CC470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7FF30E-27FE-4650-9878-132759FD30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1F7D2-4F75-4EC5-BD12-B0D9934FD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D634796-6F05-42C4-982C-77558A8BFB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4D008AB-FCB8-4462-A934-E53D53A851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98284E-005E-44DC-8568-9D1A533EBC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4" r:id="rId13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1" name="WordArt 31"/>
          <p:cNvSpPr>
            <a:spLocks noChangeArrowheads="1" noChangeShapeType="1" noTextEdit="1"/>
          </p:cNvSpPr>
          <p:nvPr/>
        </p:nvSpPr>
        <p:spPr bwMode="auto">
          <a:xfrm>
            <a:off x="838200" y="1371600"/>
            <a:ext cx="7381875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rPr>
              <a:t>Витамины</a:t>
            </a:r>
            <a:endParaRPr lang="ru-RU" sz="4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70C0"/>
              </a:solidFill>
              <a:latin typeface="Arial"/>
              <a:cs typeface="Arial"/>
            </a:endParaRPr>
          </a:p>
        </p:txBody>
      </p:sp>
      <p:pic>
        <p:nvPicPr>
          <p:cNvPr id="32770" name="Picture 2" descr="https://im0-tub-ru.yandex.net/i?id=5409910ed440e8b63ee5fd3773d8a2ee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200400"/>
            <a:ext cx="5257800" cy="2956070"/>
          </a:xfrm>
          <a:prstGeom prst="rect">
            <a:avLst/>
          </a:prstGeom>
          <a:noFill/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8596" y="285728"/>
            <a:ext cx="2571768" cy="57150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C000"/>
                </a:solidFill>
              </a:rPr>
              <a:t>Пищеварительная система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00760" y="285728"/>
            <a:ext cx="2571768" cy="57150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C000"/>
                </a:solidFill>
              </a:rPr>
              <a:t>Дыхательная система</a:t>
            </a:r>
          </a:p>
        </p:txBody>
      </p:sp>
      <p:sp>
        <p:nvSpPr>
          <p:cNvPr id="7176" name="TextBox 5"/>
          <p:cNvSpPr txBox="1">
            <a:spLocks noChangeArrowheads="1"/>
          </p:cNvSpPr>
          <p:nvPr/>
        </p:nvSpPr>
        <p:spPr bwMode="auto">
          <a:xfrm>
            <a:off x="714375" y="85725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пища</a:t>
            </a:r>
          </a:p>
        </p:txBody>
      </p:sp>
      <p:sp>
        <p:nvSpPr>
          <p:cNvPr id="7177" name="TextBox 6"/>
          <p:cNvSpPr txBox="1">
            <a:spLocks noChangeArrowheads="1"/>
          </p:cNvSpPr>
          <p:nvPr/>
        </p:nvSpPr>
        <p:spPr bwMode="auto">
          <a:xfrm>
            <a:off x="6286500" y="857250"/>
            <a:ext cx="2071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воздух</a:t>
            </a:r>
          </a:p>
        </p:txBody>
      </p:sp>
      <p:cxnSp>
        <p:nvCxnSpPr>
          <p:cNvPr id="9" name="Прямая со стрелкой 8"/>
          <p:cNvCxnSpPr>
            <a:stCxn id="7176" idx="2"/>
          </p:cNvCxnSpPr>
          <p:nvPr/>
        </p:nvCxnSpPr>
        <p:spPr>
          <a:xfrm rot="5400000">
            <a:off x="1505744" y="1434307"/>
            <a:ext cx="4159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7043738" y="1457325"/>
            <a:ext cx="48736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180" name="TextBox 10"/>
          <p:cNvSpPr txBox="1">
            <a:spLocks noChangeArrowheads="1"/>
          </p:cNvSpPr>
          <p:nvPr/>
        </p:nvSpPr>
        <p:spPr bwMode="auto">
          <a:xfrm>
            <a:off x="571500" y="1714500"/>
            <a:ext cx="25003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питательные вещества</a:t>
            </a:r>
          </a:p>
        </p:txBody>
      </p:sp>
      <p:sp>
        <p:nvSpPr>
          <p:cNvPr id="7181" name="TextBox 11"/>
          <p:cNvSpPr txBox="1">
            <a:spLocks noChangeArrowheads="1"/>
          </p:cNvSpPr>
          <p:nvPr/>
        </p:nvSpPr>
        <p:spPr bwMode="auto">
          <a:xfrm>
            <a:off x="6715125" y="1714500"/>
            <a:ext cx="1428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кислород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928813" y="2143125"/>
            <a:ext cx="2071687" cy="285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4857750" y="2071688"/>
            <a:ext cx="2286000" cy="3571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184" name="TextBox 16"/>
          <p:cNvSpPr txBox="1">
            <a:spLocks noChangeArrowheads="1"/>
          </p:cNvSpPr>
          <p:nvPr/>
        </p:nvSpPr>
        <p:spPr bwMode="auto">
          <a:xfrm>
            <a:off x="2643188" y="2428875"/>
            <a:ext cx="3714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в кровеносную систему</a:t>
            </a: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1571604" y="3214686"/>
            <a:ext cx="4143404" cy="92869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>
              <a:lnSpc>
                <a:spcPct val="150000"/>
              </a:lnSpc>
              <a:defRPr/>
            </a:pPr>
            <a:r>
              <a:rPr lang="ru-RU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Питательные вещества + кислород</a:t>
            </a:r>
          </a:p>
          <a:p>
            <a:pPr algn="ctr">
              <a:lnSpc>
                <a:spcPct val="150000"/>
              </a:lnSpc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ОКИСЛЕНИЕ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rot="10800000" flipV="1">
            <a:off x="1000125" y="3857625"/>
            <a:ext cx="500063" cy="4286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 flipV="1">
            <a:off x="5643563" y="4143375"/>
            <a:ext cx="1001712" cy="5715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4722019" y="2921794"/>
            <a:ext cx="415925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5786438" y="3643313"/>
            <a:ext cx="457200" cy="0"/>
          </a:xfrm>
          <a:prstGeom prst="line">
            <a:avLst/>
          </a:prstGeom>
          <a:ln>
            <a:headEnd/>
            <a:tailEnd type="triangle" w="sm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rot="10800000">
            <a:off x="928688" y="3286125"/>
            <a:ext cx="573087" cy="285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193" name="TextBox 32"/>
          <p:cNvSpPr txBox="1">
            <a:spLocks noChangeArrowheads="1"/>
          </p:cNvSpPr>
          <p:nvPr/>
        </p:nvSpPr>
        <p:spPr bwMode="auto">
          <a:xfrm>
            <a:off x="285750" y="3000375"/>
            <a:ext cx="857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запас</a:t>
            </a:r>
          </a:p>
        </p:txBody>
      </p:sp>
      <p:sp>
        <p:nvSpPr>
          <p:cNvPr id="7194" name="TextBox 33"/>
          <p:cNvSpPr txBox="1">
            <a:spLocks noChangeArrowheads="1"/>
          </p:cNvSpPr>
          <p:nvPr/>
        </p:nvSpPr>
        <p:spPr bwMode="auto">
          <a:xfrm>
            <a:off x="285750" y="4286250"/>
            <a:ext cx="17859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строительный материал</a:t>
            </a:r>
          </a:p>
        </p:txBody>
      </p:sp>
      <p:sp>
        <p:nvSpPr>
          <p:cNvPr id="1031" name="AutoShape 7"/>
          <p:cNvSpPr>
            <a:spLocks noChangeArrowheads="1"/>
          </p:cNvSpPr>
          <p:nvPr/>
        </p:nvSpPr>
        <p:spPr bwMode="auto">
          <a:xfrm>
            <a:off x="6215074" y="3214686"/>
            <a:ext cx="1371600" cy="8239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>
              <a:defRPr/>
            </a:pPr>
            <a:endParaRPr lang="ru-RU" sz="1400" b="1" dirty="0">
              <a:solidFill>
                <a:srgbClr val="0000FF"/>
              </a:solidFill>
              <a:latin typeface="Times New Roman" pitchFamily="18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Продукты 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обмена</a:t>
            </a:r>
            <a:endParaRPr lang="ru-RU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00938" y="3429000"/>
            <a:ext cx="7143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+ Е</a:t>
            </a:r>
          </a:p>
        </p:txBody>
      </p:sp>
      <p:sp>
        <p:nvSpPr>
          <p:cNvPr id="7199" name="TextBox 38"/>
          <p:cNvSpPr txBox="1">
            <a:spLocks noChangeArrowheads="1"/>
          </p:cNvSpPr>
          <p:nvPr/>
        </p:nvSpPr>
        <p:spPr bwMode="auto">
          <a:xfrm>
            <a:off x="2714625" y="4214813"/>
            <a:ext cx="1928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>
                <a:solidFill>
                  <a:srgbClr val="0070C0"/>
                </a:solidFill>
                <a:latin typeface="Georgia" pitchFamily="18" charset="0"/>
              </a:rPr>
              <a:t>клетка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7143750" y="4143375"/>
            <a:ext cx="1060450" cy="5619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201" name="TextBox 41"/>
          <p:cNvSpPr txBox="1">
            <a:spLocks noChangeArrowheads="1"/>
          </p:cNvSpPr>
          <p:nvPr/>
        </p:nvSpPr>
        <p:spPr bwMode="auto">
          <a:xfrm>
            <a:off x="4929188" y="4714875"/>
            <a:ext cx="1071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жидкие</a:t>
            </a:r>
          </a:p>
        </p:txBody>
      </p:sp>
      <p:sp>
        <p:nvSpPr>
          <p:cNvPr id="7202" name="TextBox 42"/>
          <p:cNvSpPr txBox="1">
            <a:spLocks noChangeArrowheads="1"/>
          </p:cNvSpPr>
          <p:nvPr/>
        </p:nvSpPr>
        <p:spPr bwMode="auto">
          <a:xfrm>
            <a:off x="7429500" y="4714875"/>
            <a:ext cx="1714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газообразные</a:t>
            </a:r>
          </a:p>
        </p:txBody>
      </p:sp>
      <p:cxnSp>
        <p:nvCxnSpPr>
          <p:cNvPr id="45" name="Прямая со стрелкой 44"/>
          <p:cNvCxnSpPr/>
          <p:nvPr/>
        </p:nvCxnSpPr>
        <p:spPr>
          <a:xfrm rot="5400000">
            <a:off x="1507331" y="1421607"/>
            <a:ext cx="41592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5400000">
            <a:off x="5251450" y="5249863"/>
            <a:ext cx="357187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5400000">
            <a:off x="8108950" y="5178425"/>
            <a:ext cx="35718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9" name="Скругленный прямоугольник 48"/>
          <p:cNvSpPr/>
          <p:nvPr/>
        </p:nvSpPr>
        <p:spPr>
          <a:xfrm>
            <a:off x="4357686" y="5500702"/>
            <a:ext cx="2286016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Выделительная система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286644" y="5500702"/>
            <a:ext cx="1857356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Дыхательная система</a:t>
            </a:r>
          </a:p>
        </p:txBody>
      </p:sp>
      <p:cxnSp>
        <p:nvCxnSpPr>
          <p:cNvPr id="52" name="Прямая со стрелкой 51"/>
          <p:cNvCxnSpPr/>
          <p:nvPr/>
        </p:nvCxnSpPr>
        <p:spPr>
          <a:xfrm rot="10800000" flipV="1">
            <a:off x="4286250" y="6072188"/>
            <a:ext cx="714375" cy="285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6072188" y="6143625"/>
            <a:ext cx="571500" cy="2143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214" name="TextBox 56"/>
          <p:cNvSpPr txBox="1">
            <a:spLocks noChangeArrowheads="1"/>
          </p:cNvSpPr>
          <p:nvPr/>
        </p:nvSpPr>
        <p:spPr bwMode="auto">
          <a:xfrm>
            <a:off x="3948113" y="6310313"/>
            <a:ext cx="785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пот</a:t>
            </a:r>
          </a:p>
        </p:txBody>
      </p:sp>
      <p:sp>
        <p:nvSpPr>
          <p:cNvPr id="7215" name="TextBox 57"/>
          <p:cNvSpPr txBox="1">
            <a:spLocks noChangeArrowheads="1"/>
          </p:cNvSpPr>
          <p:nvPr/>
        </p:nvSpPr>
        <p:spPr bwMode="auto">
          <a:xfrm>
            <a:off x="6494463" y="6237288"/>
            <a:ext cx="785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моча</a:t>
            </a:r>
          </a:p>
        </p:txBody>
      </p:sp>
      <p:cxnSp>
        <p:nvCxnSpPr>
          <p:cNvPr id="59" name="Прямая со стрелкой 58"/>
          <p:cNvCxnSpPr/>
          <p:nvPr/>
        </p:nvCxnSpPr>
        <p:spPr>
          <a:xfrm rot="5400000">
            <a:off x="3793331" y="2921794"/>
            <a:ext cx="41592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endCxn id="7220" idx="2"/>
          </p:cNvCxnSpPr>
          <p:nvPr/>
        </p:nvCxnSpPr>
        <p:spPr>
          <a:xfrm rot="5400000" flipH="1" flipV="1">
            <a:off x="7734300" y="3055938"/>
            <a:ext cx="568325" cy="349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endCxn id="7222" idx="0"/>
          </p:cNvCxnSpPr>
          <p:nvPr/>
        </p:nvCxnSpPr>
        <p:spPr>
          <a:xfrm rot="16200000" flipH="1">
            <a:off x="8143876" y="3786187"/>
            <a:ext cx="214312" cy="2143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endCxn id="7221" idx="2"/>
          </p:cNvCxnSpPr>
          <p:nvPr/>
        </p:nvCxnSpPr>
        <p:spPr>
          <a:xfrm flipV="1">
            <a:off x="8143875" y="3441700"/>
            <a:ext cx="500063" cy="130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220" name="TextBox 67"/>
          <p:cNvSpPr txBox="1">
            <a:spLocks noChangeArrowheads="1"/>
          </p:cNvSpPr>
          <p:nvPr/>
        </p:nvSpPr>
        <p:spPr bwMode="auto">
          <a:xfrm>
            <a:off x="6929438" y="2143125"/>
            <a:ext cx="22145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жизнедея-тельность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7221" name="TextBox 68"/>
          <p:cNvSpPr txBox="1">
            <a:spLocks noChangeArrowheads="1"/>
          </p:cNvSpPr>
          <p:nvPr/>
        </p:nvSpPr>
        <p:spPr bwMode="auto">
          <a:xfrm>
            <a:off x="8143875" y="3071813"/>
            <a:ext cx="1000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в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запас</a:t>
            </a:r>
          </a:p>
        </p:txBody>
      </p:sp>
      <p:sp>
        <p:nvSpPr>
          <p:cNvPr id="7222" name="TextBox 70"/>
          <p:cNvSpPr txBox="1">
            <a:spLocks noChangeArrowheads="1"/>
          </p:cNvSpPr>
          <p:nvPr/>
        </p:nvSpPr>
        <p:spPr bwMode="auto">
          <a:xfrm>
            <a:off x="7572375" y="4000500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согревание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>
                <a:effectLst/>
                <a:latin typeface="Comic Sans MS" pitchFamily="66" charset="0"/>
              </a:rPr>
              <a:t>Витамины</a:t>
            </a:r>
            <a:r>
              <a:rPr lang="ru-RU" sz="5400" dirty="0">
                <a:latin typeface="Comic Sans MS" pitchFamily="66" charset="0"/>
              </a:rPr>
              <a:t> </a:t>
            </a:r>
          </a:p>
        </p:txBody>
      </p:sp>
      <p:pic>
        <p:nvPicPr>
          <p:cNvPr id="22544" name="Picture 16" descr="128927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43881"/>
            <a:ext cx="4038600" cy="4038600"/>
          </a:xfrm>
          <a:noFill/>
          <a:ln/>
        </p:spPr>
      </p:pic>
      <p:sp>
        <p:nvSpPr>
          <p:cNvPr id="2253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600200"/>
            <a:ext cx="4038600" cy="48006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биологически активные органические соединения, необходимые для  образования ферментов и других веществ и для нормальной жизнедеятельности организма.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-152400" y="0"/>
            <a:ext cx="8229600" cy="1143000"/>
          </a:xfrm>
        </p:spPr>
        <p:txBody>
          <a:bodyPr/>
          <a:lstStyle/>
          <a:p>
            <a:pPr algn="ctr"/>
            <a:r>
              <a:rPr lang="ru-RU" dirty="0">
                <a:latin typeface="Comic Sans MS" pitchFamily="66" charset="0"/>
              </a:rPr>
              <a:t>        </a:t>
            </a:r>
            <a:r>
              <a:rPr lang="ru-RU" b="1" dirty="0">
                <a:latin typeface="Comic Sans MS" pitchFamily="66" charset="0"/>
              </a:rPr>
              <a:t>Виды витаминов</a:t>
            </a:r>
          </a:p>
        </p:txBody>
      </p:sp>
      <p:grpSp>
        <p:nvGrpSpPr>
          <p:cNvPr id="6" name="Organization Chart 5"/>
          <p:cNvGrpSpPr>
            <a:grpSpLocks noChangeAspect="1"/>
          </p:cNvGrpSpPr>
          <p:nvPr/>
        </p:nvGrpSpPr>
        <p:grpSpPr bwMode="auto">
          <a:xfrm>
            <a:off x="1446517" y="1600200"/>
            <a:ext cx="6783906" cy="4543046"/>
            <a:chOff x="1495" y="926"/>
            <a:chExt cx="2547" cy="912"/>
          </a:xfrm>
        </p:grpSpPr>
        <p:sp>
          <p:nvSpPr>
            <p:cNvPr id="10" name="_s33801"/>
            <p:cNvSpPr>
              <a:spLocks noChangeArrowheads="1"/>
            </p:cNvSpPr>
            <p:nvPr/>
          </p:nvSpPr>
          <p:spPr bwMode="auto">
            <a:xfrm>
              <a:off x="1753" y="1446"/>
              <a:ext cx="2289" cy="39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cs typeface="Arial" charset="0"/>
                </a:rPr>
                <a:t>Водорастворимые</a:t>
              </a:r>
              <a:endPara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cs typeface="Arial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cs typeface="Arial" charset="0"/>
                </a:rPr>
                <a:t>(Витамин С</a:t>
              </a:r>
              <a:r>
                <a:rPr kumimoji="0" lang="en-US" sz="3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cs typeface="Arial" charset="0"/>
                </a:rPr>
                <a:t>, </a:t>
              </a:r>
              <a:endPara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cs typeface="Arial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cs typeface="Arial" charset="0"/>
                </a:rPr>
                <a:t>витамины группы В, </a:t>
              </a:r>
              <a:r>
                <a:rPr lang="en-US" sz="3600" b="1" dirty="0" smtClean="0">
                  <a:solidFill>
                    <a:srgbClr val="000000"/>
                  </a:solidFill>
                  <a:cs typeface="Arial" charset="0"/>
                </a:rPr>
                <a:t>PP</a:t>
              </a:r>
              <a:r>
                <a:rPr kumimoji="0" lang="ru-RU" sz="3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cs typeface="Arial" charset="0"/>
                </a:rPr>
                <a:t>)</a:t>
              </a:r>
              <a:r>
                <a:rPr kumimoji="0" lang="ru-RU" sz="3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11" name="_s33806"/>
            <p:cNvSpPr>
              <a:spLocks noChangeArrowheads="1"/>
            </p:cNvSpPr>
            <p:nvPr/>
          </p:nvSpPr>
          <p:spPr bwMode="auto">
            <a:xfrm>
              <a:off x="1495" y="926"/>
              <a:ext cx="1745" cy="43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cs typeface="Arial" charset="0"/>
                </a:rPr>
                <a:t>Жирорастворимые</a:t>
              </a:r>
              <a:endParaRPr kumimoji="0" lang="en-US" sz="3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cs typeface="Arial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cs typeface="Arial" charset="0"/>
                </a:rPr>
                <a:t>A, D, E, K</a:t>
              </a:r>
              <a:endParaRPr kumimoji="0" lang="ru-RU" sz="3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Особенности витаминов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524000" y="1676400"/>
            <a:ext cx="7239000" cy="466344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 - содержатся в продуктах животного и растительного происхождения;</a:t>
            </a:r>
          </a:p>
          <a:p>
            <a:r>
              <a:rPr lang="ru-RU" dirty="0" smtClean="0"/>
              <a:t>        - необходимы в небольших количествах;</a:t>
            </a:r>
          </a:p>
          <a:p>
            <a:r>
              <a:rPr lang="ru-RU" dirty="0" smtClean="0"/>
              <a:t>        - некоторые могут синтезироваться в организме;</a:t>
            </a:r>
          </a:p>
          <a:p>
            <a:r>
              <a:rPr lang="ru-RU" dirty="0" smtClean="0"/>
              <a:t>        - не служат материалом для строительства и источником энергии;</a:t>
            </a:r>
          </a:p>
          <a:p>
            <a:r>
              <a:rPr lang="ru-RU" dirty="0" smtClean="0"/>
              <a:t>        - участвуют почти во всех процессах обмена;</a:t>
            </a:r>
          </a:p>
          <a:p>
            <a:r>
              <a:rPr lang="ru-RU" dirty="0" smtClean="0"/>
              <a:t>        - специфичны;</a:t>
            </a:r>
          </a:p>
          <a:p>
            <a:r>
              <a:rPr lang="ru-RU" dirty="0" smtClean="0"/>
              <a:t>        - быстро разрушаются под действием высоких температур и прямых лучей.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algn="l"/>
            <a:r>
              <a:rPr lang="ru-RU" b="1" dirty="0">
                <a:latin typeface="Comic Sans MS" pitchFamily="66" charset="0"/>
              </a:rPr>
              <a:t>Авитаминоз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981200"/>
            <a:ext cx="4038600" cy="4525963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1600" b="1" i="1"/>
              <a:t> </a:t>
            </a:r>
            <a:r>
              <a:rPr lang="ru-RU" sz="2200" b="1" i="1"/>
              <a:t>- это практически полное отсутствие какого-либо витамина в организме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ru-RU" sz="2200" b="1" i="1"/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2200" b="1"/>
              <a:t>Возможные причины: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2200"/>
              <a:t>1. вынужденное резкое обеднение рациона питания; 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2200"/>
              <a:t>2. поступление в организм большого количества антивитаминов;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ru-RU" sz="2200"/>
              <a:t>3. тяжёлые заболевания пищеварительной системы.</a:t>
            </a:r>
          </a:p>
          <a:p>
            <a:pPr marL="533400" indent="-533400">
              <a:lnSpc>
                <a:spcPct val="80000"/>
              </a:lnSpc>
            </a:pPr>
            <a:endParaRPr lang="ru-RU" sz="2000"/>
          </a:p>
        </p:txBody>
      </p:sp>
      <p:pic>
        <p:nvPicPr>
          <p:cNvPr id="52226" name="Picture 2" descr="http://diets.com.ua/wp-content/uploads/2016/07/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524000"/>
            <a:ext cx="4047530" cy="4191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"/>
            <a:ext cx="7772400" cy="1219200"/>
          </a:xfrm>
        </p:spPr>
        <p:txBody>
          <a:bodyPr/>
          <a:lstStyle/>
          <a:p>
            <a:pPr algn="l"/>
            <a:r>
              <a:rPr lang="ru-RU" b="1" dirty="0">
                <a:latin typeface="Comic Sans MS" pitchFamily="66" charset="0"/>
              </a:rPr>
              <a:t>Гиповитаминоз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143000"/>
            <a:ext cx="4343400" cy="5334000"/>
          </a:xfrm>
        </p:spPr>
        <p:txBody>
          <a:bodyPr/>
          <a:lstStyle/>
          <a:p>
            <a:pPr algn="l">
              <a:lnSpc>
                <a:spcPct val="90000"/>
              </a:lnSpc>
            </a:pPr>
            <a:endParaRPr lang="ru-RU" sz="2800" dirty="0"/>
          </a:p>
          <a:p>
            <a:pPr algn="l">
              <a:lnSpc>
                <a:spcPct val="90000"/>
              </a:lnSpc>
            </a:pPr>
            <a:r>
              <a:rPr lang="ru-RU" sz="2800" dirty="0"/>
              <a:t>- </a:t>
            </a:r>
            <a:r>
              <a:rPr lang="ru-RU" sz="2300" dirty="0"/>
              <a:t>это снижение по сравнению с потребностями содержания витаминов в организме</a:t>
            </a:r>
            <a:r>
              <a:rPr lang="en-US" sz="2300" dirty="0"/>
              <a:t>,</a:t>
            </a:r>
            <a:r>
              <a:rPr lang="ru-RU" sz="2300" dirty="0"/>
              <a:t> которое клинически проявляется только отдельными и не резко выраженными симптомами из числа специфичных для определённого авитаминоза</a:t>
            </a:r>
            <a:r>
              <a:rPr lang="en-US" sz="2300" dirty="0"/>
              <a:t>,</a:t>
            </a:r>
            <a:r>
              <a:rPr lang="ru-RU" sz="2300" dirty="0"/>
              <a:t> а также мало специфичных признаков болезненного состояния</a:t>
            </a:r>
            <a:r>
              <a:rPr lang="en-US" sz="2300" dirty="0"/>
              <a:t>,</a:t>
            </a:r>
            <a:r>
              <a:rPr lang="ru-RU" sz="2300" dirty="0"/>
              <a:t> общих для различных видов гиповитаминозов.</a:t>
            </a:r>
          </a:p>
        </p:txBody>
      </p:sp>
      <p:pic>
        <p:nvPicPr>
          <p:cNvPr id="51202" name="Picture 2" descr="https://pechensovet.ru/wp-content/uploads/2017/04/kakie-vitaminy-dlya-pecheni-vybrat-nazvaniya-preparat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447800"/>
            <a:ext cx="4191000" cy="4419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Гипервитаминоз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2057400"/>
            <a:ext cx="3974592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Это избыточное содержание некоторых витаминов в организме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избытке витаминов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нарушается обмен веществ и даже возможны тяжелые отравления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orlduniquer.ru/razvitie/images5/peredozirovkavitaminovchemopasengipervit_815F5A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133600"/>
            <a:ext cx="3962400" cy="3162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" y="3200400"/>
          <a:ext cx="8686801" cy="2286000"/>
        </p:xfrm>
        <a:graphic>
          <a:graphicData uri="http://schemas.openxmlformats.org/drawingml/2006/table">
            <a:tbl>
              <a:tblPr/>
              <a:tblGrid>
                <a:gridCol w="1572900"/>
                <a:gridCol w="2187356"/>
                <a:gridCol w="2444213"/>
                <a:gridCol w="2482332"/>
              </a:tblGrid>
              <a:tr h="198303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(+ можно медицинское)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Источники витамина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(продукты питания)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Биологическая роль и суточная потребность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Симптомы при нехватке или  отсутствии витамина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6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Характеристика некоторых витаминов</a:t>
            </a: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7498080" cy="11430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Домашнее задание</a:t>
            </a:r>
            <a:endParaRPr lang="ru-RU" sz="60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33400" y="1752600"/>
            <a:ext cx="8839200" cy="11430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algn="ctr"/>
            <a:r>
              <a:rPr lang="ru-RU" sz="4400" b="1" dirty="0" smtClean="0"/>
              <a:t>Характеристика некоторых витаминов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85800"/>
            <a:ext cx="8229600" cy="654050"/>
          </a:xfrm>
        </p:spPr>
        <p:txBody>
          <a:bodyPr>
            <a:normAutofit fontScale="90000"/>
          </a:bodyPr>
          <a:lstStyle/>
          <a:p>
            <a:r>
              <a:rPr lang="ru-RU" b="1">
                <a:latin typeface="Comic Sans MS" pitchFamily="66" charset="0"/>
              </a:rPr>
              <a:t>Рекомендации:</a:t>
            </a:r>
            <a:br>
              <a:rPr lang="ru-RU" b="1">
                <a:latin typeface="Comic Sans MS" pitchFamily="66" charset="0"/>
              </a:rPr>
            </a:br>
            <a:endParaRPr lang="ru-RU" b="1">
              <a:latin typeface="Comic Sans MS" pitchFamily="66" charset="0"/>
            </a:endParaRP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02225" y="1219200"/>
            <a:ext cx="4041775" cy="5257800"/>
          </a:xfrm>
        </p:spPr>
        <p:txBody>
          <a:bodyPr/>
          <a:lstStyle/>
          <a:p>
            <a:pPr>
              <a:buFontTx/>
              <a:buNone/>
            </a:pPr>
            <a:r>
              <a:rPr lang="ru-RU" sz="2000"/>
              <a:t>		Профилактика витаминной недостаточности состоит в обеспечении полного соответствия между потребностями человека в витаминах и их поступлении с пищей. Чтобы обеспечить  достаточное поступления витаминов в организм необходимо употреблять в пищу больше свежих фруктов и овощей, а в весенне - зимний период принимать пищевые добавки и витамины.</a:t>
            </a:r>
          </a:p>
        </p:txBody>
      </p:sp>
      <p:pic>
        <p:nvPicPr>
          <p:cNvPr id="346116" name="Picture 4" descr="101239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143000"/>
            <a:ext cx="3973513" cy="52578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722</TotalTime>
  <Words>285</Words>
  <Application>Microsoft Office PowerPoint</Application>
  <PresentationFormat>Экран (4:3)</PresentationFormat>
  <Paragraphs>68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Слайд 1</vt:lpstr>
      <vt:lpstr>Слайд 2</vt:lpstr>
      <vt:lpstr>Витамины </vt:lpstr>
      <vt:lpstr>        Виды витаминов</vt:lpstr>
      <vt:lpstr>Особенности витаминов</vt:lpstr>
      <vt:lpstr>Авитаминоз</vt:lpstr>
      <vt:lpstr>Гиповитаминоз</vt:lpstr>
      <vt:lpstr>Гипервитаминоз</vt:lpstr>
      <vt:lpstr>Домашнее задание</vt:lpstr>
      <vt:lpstr>Рекомендации: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Миша</dc:creator>
  <cp:lastModifiedBy>user</cp:lastModifiedBy>
  <cp:revision>22</cp:revision>
  <cp:lastPrinted>1601-01-01T00:00:00Z</cp:lastPrinted>
  <dcterms:created xsi:type="dcterms:W3CDTF">1601-01-01T00:00:00Z</dcterms:created>
  <dcterms:modified xsi:type="dcterms:W3CDTF">2017-09-24T19:53:52Z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